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7"/>
  </p:notesMasterIdLst>
  <p:sldIdLst>
    <p:sldId id="256" r:id="rId3"/>
    <p:sldId id="262" r:id="rId4"/>
    <p:sldId id="286" r:id="rId5"/>
    <p:sldId id="287" r:id="rId6"/>
    <p:sldId id="264" r:id="rId7"/>
    <p:sldId id="265" r:id="rId8"/>
    <p:sldId id="266" r:id="rId9"/>
    <p:sldId id="267" r:id="rId10"/>
    <p:sldId id="269" r:id="rId11"/>
    <p:sldId id="270" r:id="rId12"/>
    <p:sldId id="268" r:id="rId13"/>
    <p:sldId id="271" r:id="rId14"/>
    <p:sldId id="273" r:id="rId15"/>
    <p:sldId id="274" r:id="rId16"/>
    <p:sldId id="280" r:id="rId17"/>
    <p:sldId id="281" r:id="rId18"/>
    <p:sldId id="275" r:id="rId19"/>
    <p:sldId id="276" r:id="rId20"/>
    <p:sldId id="277" r:id="rId21"/>
    <p:sldId id="279" r:id="rId22"/>
    <p:sldId id="278" r:id="rId23"/>
    <p:sldId id="272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274" autoAdjust="0"/>
  </p:normalViewPr>
  <p:slideViewPr>
    <p:cSldViewPr showGuides="1">
      <p:cViewPr varScale="1">
        <p:scale>
          <a:sx n="61" d="100"/>
          <a:sy n="61" d="100"/>
        </p:scale>
        <p:origin x="1418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33273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2988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3.pn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.pn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5122" name="Picture 2" descr="C:\Users\Fabien\Documents\INF6404A\INF6404A\TP3\hopit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6146" name="Picture 2" descr="C:\Users\Fabien\Documents\INF6404A\INF6404A\TP3\architec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170" name="Picture 2" descr="C:\Users\Fabien\Documents\INF6404A\INF6404A\TP3\medic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7" y="1268760"/>
            <a:ext cx="76390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219875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62756"/>
            <a:ext cx="5706372" cy="52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8194" name="Picture 2" descr="C:\Users\Fabien\Documents\INF6404A\INF6404A\TP3\maintenan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" y="1700808"/>
            <a:ext cx="76390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9218" name="Picture 2" descr="C:\Users\Fabien\Documents\INF6404A\INF6404A\TP3\famil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76" y="2076450"/>
            <a:ext cx="76390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20812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00187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4" y="1241896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78" y="3233982"/>
            <a:ext cx="2120391" cy="2120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87616"/>
            <a:ext cx="1637029" cy="19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2351600"/>
            <a:ext cx="1473016" cy="18666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83" y="4229302"/>
            <a:ext cx="1460317" cy="15619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318567"/>
            <a:ext cx="1473016" cy="187936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35" y="3861048"/>
            <a:ext cx="1485714" cy="1930159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61112" y="1116002"/>
            <a:ext cx="7416943" cy="7929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numérique de l’hôpital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59064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37" y="2125790"/>
            <a:ext cx="2222284" cy="1519234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1957585" y="3274120"/>
            <a:ext cx="1690655" cy="2358701"/>
            <a:chOff x="2083599" y="2798491"/>
            <a:chExt cx="1690655" cy="235870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905" y="2798491"/>
              <a:ext cx="1293531" cy="1478321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2083599" y="4326195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4358633" y="4164233"/>
            <a:ext cx="1686692" cy="2001071"/>
            <a:chOff x="4430432" y="3688604"/>
            <a:chExt cx="1686692" cy="2001071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127" y="3688604"/>
              <a:ext cx="1137404" cy="1121824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4430432" y="4858678"/>
              <a:ext cx="1686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MOBILITE</a:t>
              </a:r>
            </a:p>
            <a:p>
              <a:pPr algn="ctr"/>
              <a:r>
                <a:rPr lang="fr-FR" sz="1400" dirty="0" smtClean="0"/>
                <a:t>Pour le personnel médical </a:t>
              </a:r>
              <a:endParaRPr lang="fr-FR" sz="14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6755719" y="3594204"/>
            <a:ext cx="1908153" cy="2182633"/>
            <a:chOff x="6881733" y="3118575"/>
            <a:chExt cx="1908153" cy="218263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198" y="3118575"/>
              <a:ext cx="1105225" cy="1105225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6881733" y="4254768"/>
              <a:ext cx="190815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EFFICACITE</a:t>
              </a:r>
            </a:p>
            <a:p>
              <a:pPr algn="ctr"/>
              <a:r>
                <a:rPr lang="fr-FR" sz="1400" dirty="0" smtClean="0"/>
                <a:t>Dans la gestion et l’utilisation des différentes ressources</a:t>
              </a:r>
              <a:endParaRPr lang="fr-FR" sz="1400" dirty="0"/>
            </a:p>
          </p:txBody>
        </p:sp>
      </p:grpSp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35708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2006838"/>
            <a:ext cx="684076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Smart </a:t>
            </a:r>
            <a:r>
              <a:rPr lang="fr-FR" sz="3600" dirty="0" err="1" smtClean="0"/>
              <a:t>Health</a:t>
            </a: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Hôpitaux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Services de soins intensifs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6840760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Surveillance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Coûts technologiques réduits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Maintenance facilitée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Ressources humaines optimisées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 smtClean="0"/>
              <a:t>Confort amélioré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44423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1981" y="5421866"/>
            <a:ext cx="719630" cy="639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60" name="Shape 85"/>
          <p:cNvSpPr txBox="1"/>
          <p:nvPr/>
        </p:nvSpPr>
        <p:spPr>
          <a:xfrm>
            <a:off x="2597941" y="5965808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de convulsion</a:t>
            </a:r>
          </a:p>
        </p:txBody>
      </p:sp>
      <p:pic>
        <p:nvPicPr>
          <p:cNvPr id="61" name="Shape 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7620" y="1695398"/>
            <a:ext cx="4519334" cy="372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1580" y="1695398"/>
            <a:ext cx="1091975" cy="7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88"/>
          <p:cNvSpPr txBox="1"/>
          <p:nvPr/>
        </p:nvSpPr>
        <p:spPr>
          <a:xfrm>
            <a:off x="682514" y="2396391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Patch</a:t>
            </a:r>
          </a:p>
        </p:txBody>
      </p:sp>
      <p:cxnSp>
        <p:nvCxnSpPr>
          <p:cNvPr id="64" name="Shape 89"/>
          <p:cNvCxnSpPr>
            <a:stCxn id="62" idx="3"/>
          </p:cNvCxnSpPr>
          <p:nvPr/>
        </p:nvCxnSpPr>
        <p:spPr>
          <a:xfrm>
            <a:off x="1733556" y="2076931"/>
            <a:ext cx="1997672" cy="157217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65" name="Shape 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2863" y="1447659"/>
            <a:ext cx="1856333" cy="1044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Shape 91"/>
          <p:cNvCxnSpPr/>
          <p:nvPr/>
        </p:nvCxnSpPr>
        <p:spPr>
          <a:xfrm flipH="1">
            <a:off x="4165714" y="2492120"/>
            <a:ext cx="2791665" cy="44600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67" name="Shape 92"/>
          <p:cNvSpPr txBox="1"/>
          <p:nvPr/>
        </p:nvSpPr>
        <p:spPr>
          <a:xfrm>
            <a:off x="6957379" y="2331234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Moniteur intelligent</a:t>
            </a:r>
          </a:p>
        </p:txBody>
      </p:sp>
      <p:pic>
        <p:nvPicPr>
          <p:cNvPr id="68" name="Shape 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611560" y="3033200"/>
            <a:ext cx="1152016" cy="51128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94"/>
          <p:cNvSpPr txBox="1"/>
          <p:nvPr/>
        </p:nvSpPr>
        <p:spPr>
          <a:xfrm>
            <a:off x="682514" y="3473975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Pansement connecté</a:t>
            </a:r>
          </a:p>
        </p:txBody>
      </p:sp>
      <p:cxnSp>
        <p:nvCxnSpPr>
          <p:cNvPr id="70" name="Shape 95"/>
          <p:cNvCxnSpPr>
            <a:stCxn id="68" idx="1"/>
          </p:cNvCxnSpPr>
          <p:nvPr/>
        </p:nvCxnSpPr>
        <p:spPr>
          <a:xfrm>
            <a:off x="1763576" y="3288844"/>
            <a:ext cx="2080408" cy="50346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71" name="Shape 96"/>
          <p:cNvPicPr preferRelativeResize="0"/>
          <p:nvPr/>
        </p:nvPicPr>
        <p:blipFill rotWithShape="1">
          <a:blip r:embed="rId10">
            <a:alphaModFix/>
          </a:blip>
          <a:srcRect r="16482"/>
          <a:stretch/>
        </p:blipFill>
        <p:spPr>
          <a:xfrm>
            <a:off x="565724" y="3981731"/>
            <a:ext cx="966090" cy="90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Shape 97"/>
          <p:cNvCxnSpPr>
            <a:stCxn id="71" idx="3"/>
          </p:cNvCxnSpPr>
          <p:nvPr/>
        </p:nvCxnSpPr>
        <p:spPr>
          <a:xfrm rot="10800000" flipH="1">
            <a:off x="1531815" y="3860875"/>
            <a:ext cx="2195490" cy="57271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73" name="Shape 98"/>
          <p:cNvSpPr txBox="1"/>
          <p:nvPr/>
        </p:nvSpPr>
        <p:spPr>
          <a:xfrm>
            <a:off x="279305" y="4875367"/>
            <a:ext cx="1010108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DexcomG4</a:t>
            </a:r>
          </a:p>
        </p:txBody>
      </p:sp>
      <p:pic>
        <p:nvPicPr>
          <p:cNvPr id="74" name="Shape 9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44401" y="1339791"/>
            <a:ext cx="1056599" cy="105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100"/>
          <p:cNvSpPr txBox="1"/>
          <p:nvPr/>
        </p:nvSpPr>
        <p:spPr>
          <a:xfrm>
            <a:off x="2449676" y="2223220"/>
            <a:ext cx="1010108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Casque connecté Muse</a:t>
            </a:r>
          </a:p>
        </p:txBody>
      </p:sp>
      <p:cxnSp>
        <p:nvCxnSpPr>
          <p:cNvPr id="76" name="Shape 101"/>
          <p:cNvCxnSpPr>
            <a:stCxn id="75" idx="2"/>
          </p:cNvCxnSpPr>
          <p:nvPr/>
        </p:nvCxnSpPr>
        <p:spPr>
          <a:xfrm>
            <a:off x="2954730" y="2542317"/>
            <a:ext cx="776550" cy="9370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77" name="Shape 10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76957" y="2776906"/>
            <a:ext cx="1145541" cy="1329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Shape 103"/>
          <p:cNvCxnSpPr>
            <a:stCxn id="77" idx="1"/>
          </p:cNvCxnSpPr>
          <p:nvPr/>
        </p:nvCxnSpPr>
        <p:spPr>
          <a:xfrm rot="10800000">
            <a:off x="4823100" y="3441846"/>
            <a:ext cx="245385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79" name="Shape 104"/>
          <p:cNvSpPr txBox="1"/>
          <p:nvPr/>
        </p:nvSpPr>
        <p:spPr>
          <a:xfrm>
            <a:off x="7423647" y="4102840"/>
            <a:ext cx="1010108" cy="2106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Tablette</a:t>
            </a:r>
          </a:p>
        </p:txBody>
      </p:sp>
      <p:pic>
        <p:nvPicPr>
          <p:cNvPr id="80" name="Shape 10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478122" y="1081797"/>
            <a:ext cx="731723" cy="73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0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12554" y="4903199"/>
            <a:ext cx="911769" cy="91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0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67935" y="5103723"/>
            <a:ext cx="616027" cy="61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10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76463" y="5004140"/>
            <a:ext cx="948928" cy="6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0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25737" y="1211213"/>
            <a:ext cx="1046523" cy="739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110"/>
          <p:cNvCxnSpPr/>
          <p:nvPr/>
        </p:nvCxnSpPr>
        <p:spPr>
          <a:xfrm>
            <a:off x="3951993" y="2223220"/>
            <a:ext cx="168731" cy="18874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86" name="Shape 111"/>
          <p:cNvSpPr txBox="1"/>
          <p:nvPr/>
        </p:nvSpPr>
        <p:spPr>
          <a:xfrm>
            <a:off x="3201001" y="1813520"/>
            <a:ext cx="1164870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Détecteur environnemental</a:t>
            </a:r>
          </a:p>
        </p:txBody>
      </p:sp>
      <p:sp>
        <p:nvSpPr>
          <p:cNvPr id="87" name="Shape 112"/>
          <p:cNvSpPr txBox="1"/>
          <p:nvPr/>
        </p:nvSpPr>
        <p:spPr>
          <a:xfrm>
            <a:off x="5774793" y="1946923"/>
            <a:ext cx="1010108" cy="3190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Détecteur de présence</a:t>
            </a:r>
          </a:p>
        </p:txBody>
      </p:sp>
      <p:cxnSp>
        <p:nvCxnSpPr>
          <p:cNvPr id="88" name="Shape 113"/>
          <p:cNvCxnSpPr>
            <a:stCxn id="84" idx="1"/>
          </p:cNvCxnSpPr>
          <p:nvPr/>
        </p:nvCxnSpPr>
        <p:spPr>
          <a:xfrm flipH="1">
            <a:off x="4637322" y="1580984"/>
            <a:ext cx="1088414" cy="665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89" name="Shape 115"/>
          <p:cNvCxnSpPr>
            <a:stCxn id="83" idx="3"/>
          </p:cNvCxnSpPr>
          <p:nvPr/>
        </p:nvCxnSpPr>
        <p:spPr>
          <a:xfrm rot="10800000" flipH="1">
            <a:off x="2325391" y="3966179"/>
            <a:ext cx="1624016" cy="135403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90" name="Shape 116"/>
          <p:cNvSpPr txBox="1"/>
          <p:nvPr/>
        </p:nvSpPr>
        <p:spPr>
          <a:xfrm>
            <a:off x="4036359" y="5701399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Puce RFID d’identification</a:t>
            </a:r>
          </a:p>
        </p:txBody>
      </p:sp>
      <p:cxnSp>
        <p:nvCxnSpPr>
          <p:cNvPr id="91" name="Shape 117"/>
          <p:cNvCxnSpPr>
            <a:stCxn id="82" idx="0"/>
          </p:cNvCxnSpPr>
          <p:nvPr/>
        </p:nvCxnSpPr>
        <p:spPr>
          <a:xfrm rot="10800000">
            <a:off x="4537849" y="4353300"/>
            <a:ext cx="138099" cy="75042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92" name="Shape 118"/>
          <p:cNvSpPr txBox="1"/>
          <p:nvPr/>
        </p:nvSpPr>
        <p:spPr>
          <a:xfrm>
            <a:off x="5417762" y="5579112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de poids</a:t>
            </a:r>
          </a:p>
        </p:txBody>
      </p:sp>
      <p:cxnSp>
        <p:nvCxnSpPr>
          <p:cNvPr id="93" name="Shape 119"/>
          <p:cNvCxnSpPr/>
          <p:nvPr/>
        </p:nvCxnSpPr>
        <p:spPr>
          <a:xfrm rot="10800000">
            <a:off x="4626183" y="4313444"/>
            <a:ext cx="1288402" cy="83746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94" name="Shape 120"/>
          <p:cNvCxnSpPr/>
          <p:nvPr/>
        </p:nvCxnSpPr>
        <p:spPr>
          <a:xfrm rot="10800000" flipH="1">
            <a:off x="3341783" y="3981425"/>
            <a:ext cx="646148" cy="144044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95" name="Shape 12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14792" y="4787585"/>
            <a:ext cx="672338" cy="6723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122"/>
          <p:cNvSpPr txBox="1"/>
          <p:nvPr/>
        </p:nvSpPr>
        <p:spPr>
          <a:xfrm>
            <a:off x="6373934" y="5405545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Bracelet connecté</a:t>
            </a:r>
          </a:p>
        </p:txBody>
      </p:sp>
      <p:cxnSp>
        <p:nvCxnSpPr>
          <p:cNvPr id="97" name="Shape 123"/>
          <p:cNvCxnSpPr>
            <a:stCxn id="95" idx="1"/>
          </p:cNvCxnSpPr>
          <p:nvPr/>
        </p:nvCxnSpPr>
        <p:spPr>
          <a:xfrm rot="10800000">
            <a:off x="4096087" y="3707509"/>
            <a:ext cx="2618705" cy="141624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98" name="Shape 1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20029" y="4470307"/>
            <a:ext cx="734600" cy="7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125"/>
          <p:cNvSpPr txBox="1"/>
          <p:nvPr/>
        </p:nvSpPr>
        <p:spPr>
          <a:xfrm>
            <a:off x="7343385" y="5081990"/>
            <a:ext cx="1354052" cy="1914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Bracelet RFID</a:t>
            </a:r>
          </a:p>
        </p:txBody>
      </p:sp>
      <p:cxnSp>
        <p:nvCxnSpPr>
          <p:cNvPr id="100" name="Shape 126"/>
          <p:cNvCxnSpPr>
            <a:stCxn id="98" idx="1"/>
          </p:cNvCxnSpPr>
          <p:nvPr/>
        </p:nvCxnSpPr>
        <p:spPr>
          <a:xfrm rot="10800000">
            <a:off x="4983906" y="3467396"/>
            <a:ext cx="2636123" cy="1370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02" name="Shape 114"/>
          <p:cNvSpPr txBox="1"/>
          <p:nvPr/>
        </p:nvSpPr>
        <p:spPr>
          <a:xfrm>
            <a:off x="1120223" y="5662025"/>
            <a:ext cx="146140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pour le cancer</a:t>
            </a:r>
          </a:p>
        </p:txBody>
      </p: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261</Words>
  <Application>Microsoft Office PowerPoint</Application>
  <PresentationFormat>Affichage à l'écran (4:3)</PresentationFormat>
  <Paragraphs>113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2016-06-01T19:09:20Z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